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5" r:id="rId10"/>
    <p:sldId id="268" r:id="rId11"/>
    <p:sldId id="266" r:id="rId12"/>
    <p:sldId id="270" r:id="rId13"/>
    <p:sldId id="269" r:id="rId14"/>
    <p:sldId id="267" r:id="rId1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2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4AAFF5C-909B-4908-B380-895A3855AC4C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AF63413-6C15-4930-BD48-EE81F957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886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3DED203-BC72-47AE-8F8E-4E99675DFB24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9FBD145-CB1A-4970-8C51-E6435DE82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7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3E8CEE2-A2C1-43D2-A1E1-93CD6B61A79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54BAF33-B34C-4E19-B3C8-B38CFACA0D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Diving deeper into density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669925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dirty="0"/>
              <a:t>Do liquids have different densities???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dirty="0"/>
              <a:t>Of course. . .  So what happens when you mix them together???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99473" y="4191000"/>
            <a:ext cx="6445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/>
              <a:t>They form layers with the highest density falling to the bottom.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Alcohol = </a:t>
            </a:r>
            <a:r>
              <a:rPr lang="en-US" dirty="0" smtClean="0"/>
              <a:t>.79 </a:t>
            </a:r>
            <a:r>
              <a:rPr lang="en-US" dirty="0"/>
              <a:t>g/ml</a:t>
            </a:r>
          </a:p>
          <a:p>
            <a:pPr eaLnBrk="1" hangingPunct="1"/>
            <a:r>
              <a:rPr lang="en-US" dirty="0"/>
              <a:t>Vegetable Oil = .</a:t>
            </a:r>
            <a:r>
              <a:rPr lang="en-US" dirty="0" smtClean="0"/>
              <a:t>92 </a:t>
            </a:r>
            <a:r>
              <a:rPr lang="en-US" dirty="0"/>
              <a:t>g/ml</a:t>
            </a:r>
          </a:p>
          <a:p>
            <a:pPr eaLnBrk="1" hangingPunct="1"/>
            <a:r>
              <a:rPr lang="en-US" dirty="0"/>
              <a:t>Water = 1.0 g/ml</a:t>
            </a:r>
          </a:p>
          <a:p>
            <a:pPr eaLnBrk="1" hangingPunct="1"/>
            <a:r>
              <a:rPr lang="en-US" dirty="0"/>
              <a:t>Maple Syrup= 1.37 g/ml</a:t>
            </a:r>
          </a:p>
        </p:txBody>
      </p:sp>
      <p:pic>
        <p:nvPicPr>
          <p:cNvPr id="8196" name="Picture 6" descr="MCj030505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419600"/>
            <a:ext cx="1484313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915" y="304800"/>
            <a:ext cx="8381260" cy="1054394"/>
          </a:xfrm>
        </p:spPr>
        <p:txBody>
          <a:bodyPr/>
          <a:lstStyle/>
          <a:p>
            <a:r>
              <a:rPr lang="en-US" dirty="0" smtClean="0"/>
              <a:t>Comparing liquids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599" y="2971800"/>
            <a:ext cx="7580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Talk with your groups and create a hypothesis about what will happen when liquids of different densities are placed into the same cylinder.</a:t>
            </a:r>
          </a:p>
        </p:txBody>
      </p:sp>
    </p:spTree>
    <p:extLst>
      <p:ext uri="{BB962C8B-B14F-4D97-AF65-F5344CB8AC3E}">
        <p14:creationId xmlns:p14="http://schemas.microsoft.com/office/powerpoint/2010/main" val="157645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593725" y="3581400"/>
            <a:ext cx="81517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dirty="0"/>
              <a:t>So. . . This means that knowing the density of an object lets you know </a:t>
            </a:r>
          </a:p>
          <a:p>
            <a:pPr eaLnBrk="1" hangingPunct="1"/>
            <a:r>
              <a:rPr lang="en-US" sz="2000" dirty="0"/>
              <a:t>if it will sink or float in water.</a:t>
            </a:r>
          </a:p>
          <a:p>
            <a:pPr eaLnBrk="1" hangingPunct="1"/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752600"/>
            <a:ext cx="4040188" cy="206851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If an object has a density greater the 1.0 </a:t>
            </a:r>
            <a:r>
              <a:rPr lang="en-US" dirty="0" smtClean="0">
                <a:solidFill>
                  <a:srgbClr val="FF0000"/>
                </a:solidFill>
              </a:rPr>
              <a:t>g/ml, then it </a:t>
            </a:r>
            <a:r>
              <a:rPr lang="en-US" dirty="0">
                <a:solidFill>
                  <a:srgbClr val="FF0000"/>
                </a:solidFill>
              </a:rPr>
              <a:t>will </a:t>
            </a:r>
            <a:r>
              <a:rPr lang="en-US" b="1" u="sng" dirty="0">
                <a:solidFill>
                  <a:srgbClr val="FF0000"/>
                </a:solidFill>
              </a:rPr>
              <a:t>sink</a:t>
            </a:r>
            <a:r>
              <a:rPr lang="en-US" dirty="0">
                <a:solidFill>
                  <a:srgbClr val="FF0000"/>
                </a:solidFill>
              </a:rPr>
              <a:t> in water.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9616" y="1752600"/>
            <a:ext cx="4041775" cy="1905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If an object has a density less than 1.0 </a:t>
            </a:r>
            <a:r>
              <a:rPr lang="en-US" dirty="0" smtClean="0">
                <a:solidFill>
                  <a:srgbClr val="FF0000"/>
                </a:solidFill>
              </a:rPr>
              <a:t>g/ml, then it </a:t>
            </a:r>
            <a:r>
              <a:rPr lang="en-US" dirty="0">
                <a:solidFill>
                  <a:srgbClr val="FF0000"/>
                </a:solidFill>
              </a:rPr>
              <a:t>will </a:t>
            </a:r>
            <a:r>
              <a:rPr lang="en-US" b="1" u="sng" dirty="0">
                <a:solidFill>
                  <a:srgbClr val="FF0000"/>
                </a:solidFill>
              </a:rPr>
              <a:t>float</a:t>
            </a:r>
            <a:r>
              <a:rPr lang="en-US" dirty="0">
                <a:solidFill>
                  <a:srgbClr val="FF0000"/>
                </a:solidFill>
              </a:rPr>
              <a:t> in water.</a:t>
            </a:r>
          </a:p>
          <a:p>
            <a:endParaRPr lang="en-US" dirty="0"/>
          </a:p>
        </p:txBody>
      </p:sp>
      <p:sp>
        <p:nvSpPr>
          <p:cNvPr id="11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48136" y="278597"/>
            <a:ext cx="85699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Consider this: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the Density </a:t>
            </a:r>
            <a:r>
              <a:rPr lang="en-US" sz="2800" dirty="0">
                <a:solidFill>
                  <a:schemeClr val="bg1"/>
                </a:solidFill>
              </a:rPr>
              <a:t>of pure water = 1.0 g/ml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29070" y="4495800"/>
            <a:ext cx="792912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dirty="0" smtClean="0"/>
              <a:t>But</a:t>
            </a:r>
            <a:r>
              <a:rPr lang="en-US" sz="2000" dirty="0"/>
              <a:t>. . . What if the density was </a:t>
            </a:r>
            <a:r>
              <a:rPr lang="en-US" sz="2000" b="1" u="sng" dirty="0">
                <a:solidFill>
                  <a:srgbClr val="FF0000"/>
                </a:solidFill>
              </a:rPr>
              <a:t>exactly</a:t>
            </a:r>
            <a:r>
              <a:rPr lang="en-US" sz="2000" dirty="0"/>
              <a:t> 1.0 g/ml</a:t>
            </a:r>
            <a:r>
              <a:rPr lang="en-US" sz="2000" dirty="0" smtClean="0"/>
              <a:t>?</a:t>
            </a:r>
          </a:p>
          <a:p>
            <a:pPr eaLnBrk="1" hangingPunct="1"/>
            <a:r>
              <a:rPr lang="en-US" sz="2000" dirty="0"/>
              <a:t>	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93724" y="5410200"/>
            <a:ext cx="792912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dirty="0" smtClean="0"/>
              <a:t>THEN…the object will be suspended in the liquid!</a:t>
            </a:r>
          </a:p>
          <a:p>
            <a:pPr eaLnBrk="1" hangingPunct="1"/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9053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4" grpId="0" build="p"/>
      <p:bldP spid="6" grpId="0" build="p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52400" y="1719072"/>
            <a:ext cx="4648200" cy="4407408"/>
          </a:xfrm>
        </p:spPr>
        <p:txBody>
          <a:bodyPr/>
          <a:lstStyle/>
          <a:p>
            <a:r>
              <a:rPr lang="en-US" dirty="0" smtClean="0"/>
              <a:t>Sea Water = 1.03 g/ml</a:t>
            </a:r>
          </a:p>
          <a:p>
            <a:r>
              <a:rPr lang="en-US" dirty="0" smtClean="0"/>
              <a:t>Gasoline = 0.7 g/ml</a:t>
            </a:r>
          </a:p>
          <a:p>
            <a:r>
              <a:rPr lang="en-US" dirty="0" smtClean="0"/>
              <a:t>Turpentine = 0.9 g/ml</a:t>
            </a:r>
          </a:p>
          <a:p>
            <a:r>
              <a:rPr lang="en-US" dirty="0" err="1" smtClean="0"/>
              <a:t>Glycerine</a:t>
            </a:r>
            <a:r>
              <a:rPr lang="en-US" dirty="0" smtClean="0"/>
              <a:t> = 1.3 g/ml</a:t>
            </a:r>
          </a:p>
          <a:p>
            <a:r>
              <a:rPr lang="en-US" dirty="0" smtClean="0"/>
              <a:t>Pure Water = 1.0 g/ml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Your own</a:t>
            </a:r>
            <a:endParaRPr lang="en-US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5105400" y="1752600"/>
            <a:ext cx="2819400" cy="3962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1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 can you tell me about Coke </a:t>
            </a:r>
            <a:r>
              <a:rPr lang="en-US" dirty="0" err="1" smtClean="0"/>
              <a:t>vs</a:t>
            </a:r>
            <a:r>
              <a:rPr lang="en-US" dirty="0" smtClean="0"/>
              <a:t> Diet Coke?</a:t>
            </a:r>
          </a:p>
          <a:p>
            <a:pPr lvl="1"/>
            <a:r>
              <a:rPr lang="en-US" dirty="0" smtClean="0"/>
              <a:t>Density comparison?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Sink or float?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can you tell me about fresh water </a:t>
            </a:r>
            <a:r>
              <a:rPr lang="en-US" dirty="0" err="1" smtClean="0"/>
              <a:t>vs</a:t>
            </a:r>
            <a:r>
              <a:rPr lang="en-US" dirty="0" smtClean="0"/>
              <a:t> salt water?</a:t>
            </a:r>
          </a:p>
          <a:p>
            <a:pPr lvl="1"/>
            <a:r>
              <a:rPr lang="en-US" dirty="0" smtClean="0"/>
              <a:t>Density comparison?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What would happen if they combined?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densities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609600" y="825500"/>
            <a:ext cx="76581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0000"/>
                </a:solidFill>
              </a:rPr>
              <a:t>Does the sample size affect the density of an object???</a:t>
            </a:r>
          </a:p>
          <a:p>
            <a:pPr eaLnBrk="1" hangingPunct="1"/>
            <a:endParaRPr lang="en-US" sz="2400">
              <a:solidFill>
                <a:srgbClr val="FF0000"/>
              </a:solidFill>
            </a:endParaRP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/>
              <a:t>In other words, if you break a piece off of an object. . . </a:t>
            </a:r>
          </a:p>
          <a:p>
            <a:pPr eaLnBrk="1" hangingPunct="1"/>
            <a:r>
              <a:rPr lang="en-US" sz="2400"/>
              <a:t>Will it have a different density than the whole piece?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746125" y="3849688"/>
            <a:ext cx="79216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dirty="0"/>
              <a:t>NOOOOOOO!!!    Density is based on total mass divided </a:t>
            </a:r>
          </a:p>
          <a:p>
            <a:pPr eaLnBrk="1" hangingPunct="1"/>
            <a:r>
              <a:rPr lang="en-US" sz="2400" dirty="0"/>
              <a:t>by total volume. When one changes, </a:t>
            </a:r>
          </a:p>
          <a:p>
            <a:pPr eaLnBrk="1" hangingPunct="1"/>
            <a:r>
              <a:rPr lang="en-US" sz="2400" dirty="0"/>
              <a:t>the other also changes, so the density stays the same!!!</a:t>
            </a:r>
          </a:p>
        </p:txBody>
      </p:sp>
    </p:spTree>
    <p:extLst>
      <p:ext uri="{BB962C8B-B14F-4D97-AF65-F5344CB8AC3E}">
        <p14:creationId xmlns:p14="http://schemas.microsoft.com/office/powerpoint/2010/main" val="206905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book from the </a:t>
            </a:r>
            <a:r>
              <a:rPr lang="en-US" dirty="0" smtClean="0"/>
              <a:t>back table </a:t>
            </a:r>
            <a:r>
              <a:rPr lang="en-US" dirty="0" smtClean="0"/>
              <a:t>for your group</a:t>
            </a:r>
          </a:p>
          <a:p>
            <a:r>
              <a:rPr lang="en-US" dirty="0" smtClean="0"/>
              <a:t>Copy the definition</a:t>
            </a:r>
          </a:p>
          <a:p>
            <a:r>
              <a:rPr lang="en-US" dirty="0" smtClean="0"/>
              <a:t>Return the books</a:t>
            </a:r>
          </a:p>
          <a:p>
            <a:r>
              <a:rPr lang="en-US" dirty="0" smtClean="0"/>
              <a:t>GO!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Density by the book: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6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did you learn?</a:t>
            </a:r>
          </a:p>
          <a:p>
            <a:pPr lvl="1"/>
            <a:r>
              <a:rPr lang="en-US" dirty="0" smtClean="0"/>
              <a:t>The amount of mass of a substance in a given volume; the mass per unit volume.</a:t>
            </a:r>
          </a:p>
          <a:p>
            <a:endParaRPr lang="en-US" dirty="0"/>
          </a:p>
          <a:p>
            <a:r>
              <a:rPr lang="en-US" dirty="0" smtClean="0"/>
              <a:t>HUH??  Here’s what I heard…</a:t>
            </a:r>
          </a:p>
          <a:p>
            <a:pPr lvl="1"/>
            <a:r>
              <a:rPr lang="en-US" dirty="0" smtClean="0"/>
              <a:t>Blah </a:t>
            </a:r>
            <a:r>
              <a:rPr lang="en-US" dirty="0" err="1" smtClean="0"/>
              <a:t>blahblah</a:t>
            </a:r>
            <a:r>
              <a:rPr lang="en-US" dirty="0" smtClean="0"/>
              <a:t> blah </a:t>
            </a:r>
            <a:r>
              <a:rPr lang="en-US" dirty="0" err="1" smtClean="0"/>
              <a:t>blah</a:t>
            </a:r>
            <a:r>
              <a:rPr lang="en-US" dirty="0" smtClean="0"/>
              <a:t> </a:t>
            </a:r>
            <a:r>
              <a:rPr lang="en-US" dirty="0" err="1" smtClean="0"/>
              <a:t>blah</a:t>
            </a:r>
            <a:r>
              <a:rPr lang="en-US" dirty="0" smtClean="0"/>
              <a:t> </a:t>
            </a:r>
            <a:r>
              <a:rPr lang="en-US" dirty="0" err="1" smtClean="0"/>
              <a:t>blah</a:t>
            </a:r>
            <a:r>
              <a:rPr lang="en-US" dirty="0" smtClean="0"/>
              <a:t> </a:t>
            </a:r>
            <a:r>
              <a:rPr lang="en-US" dirty="0" err="1" smtClean="0"/>
              <a:t>blahblah</a:t>
            </a:r>
            <a:r>
              <a:rPr lang="en-US" dirty="0" smtClean="0"/>
              <a:t> blah </a:t>
            </a:r>
            <a:r>
              <a:rPr lang="en-US" dirty="0" err="1" smtClean="0"/>
              <a:t>blah</a:t>
            </a:r>
            <a:r>
              <a:rPr lang="en-US" dirty="0" smtClean="0"/>
              <a:t> </a:t>
            </a:r>
            <a:r>
              <a:rPr lang="en-US" dirty="0" err="1" smtClean="0"/>
              <a:t>blahblah</a:t>
            </a:r>
            <a:r>
              <a:rPr lang="en-US" dirty="0" smtClean="0"/>
              <a:t> blah </a:t>
            </a:r>
            <a:r>
              <a:rPr lang="en-US" dirty="0" err="1" smtClean="0"/>
              <a:t>blah</a:t>
            </a:r>
            <a:r>
              <a:rPr lang="en-US" dirty="0" smtClean="0"/>
              <a:t>; blah </a:t>
            </a:r>
            <a:r>
              <a:rPr lang="en-US" dirty="0" err="1" smtClean="0"/>
              <a:t>blah</a:t>
            </a:r>
            <a:r>
              <a:rPr lang="en-US" dirty="0" smtClean="0"/>
              <a:t> </a:t>
            </a:r>
            <a:r>
              <a:rPr lang="en-US" dirty="0" err="1" smtClean="0"/>
              <a:t>blah</a:t>
            </a:r>
            <a:r>
              <a:rPr lang="en-US" dirty="0" smtClean="0"/>
              <a:t> </a:t>
            </a:r>
            <a:r>
              <a:rPr lang="en-US" dirty="0" err="1" smtClean="0"/>
              <a:t>blah</a:t>
            </a:r>
            <a:r>
              <a:rPr lang="en-US" dirty="0" smtClean="0"/>
              <a:t> </a:t>
            </a:r>
            <a:r>
              <a:rPr lang="en-US" dirty="0" err="1" smtClean="0"/>
              <a:t>blahblah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Density by the book: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47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 to your group and “translate” this definition into 7</a:t>
            </a:r>
            <a:r>
              <a:rPr lang="en-US" baseline="30000" dirty="0" smtClean="0"/>
              <a:t>th</a:t>
            </a:r>
            <a:r>
              <a:rPr lang="en-US" dirty="0" smtClean="0"/>
              <a:t> grade words.</a:t>
            </a:r>
          </a:p>
          <a:p>
            <a:r>
              <a:rPr lang="en-US" dirty="0" smtClean="0"/>
              <a:t>Think about this:</a:t>
            </a:r>
          </a:p>
          <a:p>
            <a:pPr lvl="1"/>
            <a:r>
              <a:rPr lang="en-US" dirty="0" smtClean="0"/>
              <a:t>You already know every word in the book definition</a:t>
            </a:r>
          </a:p>
          <a:p>
            <a:pPr lvl="1"/>
            <a:r>
              <a:rPr lang="en-US" dirty="0" smtClean="0"/>
              <a:t>When you put those words together, they made no sense!</a:t>
            </a:r>
          </a:p>
          <a:p>
            <a:pPr lvl="1"/>
            <a:r>
              <a:rPr lang="en-US" dirty="0" smtClean="0"/>
              <a:t>How can you make the definition make sense to YOU?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does that mean?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55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amount </a:t>
            </a:r>
            <a:r>
              <a:rPr lang="en-US" dirty="0" smtClean="0"/>
              <a:t>=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mass </a:t>
            </a:r>
            <a:r>
              <a:rPr lang="en-US" dirty="0" smtClean="0"/>
              <a:t>=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a </a:t>
            </a:r>
            <a:r>
              <a:rPr lang="en-US" dirty="0" smtClean="0"/>
              <a:t>substance =  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given </a:t>
            </a:r>
            <a:r>
              <a:rPr lang="en-US" dirty="0" smtClean="0"/>
              <a:t>volume =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0" y="1676400"/>
            <a:ext cx="4800600" cy="4407408"/>
          </a:xfrm>
        </p:spPr>
        <p:txBody>
          <a:bodyPr/>
          <a:lstStyle/>
          <a:p>
            <a:pPr marL="45720" indent="0">
              <a:buNone/>
            </a:pPr>
            <a:r>
              <a:rPr lang="en-US" dirty="0"/>
              <a:t>h</a:t>
            </a:r>
            <a:r>
              <a:rPr lang="en-US" dirty="0" smtClean="0"/>
              <a:t>ow much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m</a:t>
            </a:r>
            <a:r>
              <a:rPr lang="en-US" dirty="0" smtClean="0"/>
              <a:t>atter (stuff)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something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    is in a certain space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it down!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4038600"/>
            <a:ext cx="4953000" cy="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11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formula is a “math sentence”.</a:t>
            </a:r>
          </a:p>
          <a:p>
            <a:r>
              <a:rPr lang="en-US" sz="2800" dirty="0" smtClean="0"/>
              <a:t>How do you find the volume of a rectangular prism?  </a:t>
            </a:r>
          </a:p>
          <a:p>
            <a:pPr lvl="1"/>
            <a:r>
              <a:rPr lang="en-US" sz="2800" dirty="0" smtClean="0"/>
              <a:t>What do you say?</a:t>
            </a:r>
          </a:p>
          <a:p>
            <a:pPr lvl="2"/>
            <a:r>
              <a:rPr lang="en-US" sz="2800" dirty="0"/>
              <a:t>Volume is length times width times height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How do you write it mathematically?</a:t>
            </a:r>
          </a:p>
          <a:p>
            <a:pPr lvl="2"/>
            <a:r>
              <a:rPr lang="en-US" sz="2600" dirty="0" smtClean="0"/>
              <a:t>Talk with your groups and be ready to report out</a:t>
            </a:r>
          </a:p>
          <a:p>
            <a:pPr lvl="2"/>
            <a:r>
              <a:rPr lang="en-US" sz="2800" dirty="0" smtClean="0"/>
              <a:t>V = l X w X 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talk math!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2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Density is mass per unit volume, what is the FORMULA?</a:t>
            </a:r>
          </a:p>
          <a:p>
            <a:r>
              <a:rPr lang="en-US" sz="3200" dirty="0" smtClean="0"/>
              <a:t>Talk with your groups and be ready to report out:</a:t>
            </a:r>
          </a:p>
          <a:p>
            <a:pPr lvl="1"/>
            <a:r>
              <a:rPr lang="en-US" sz="3000" dirty="0" smtClean="0"/>
              <a:t>D = m/v</a:t>
            </a:r>
          </a:p>
          <a:p>
            <a:pPr lvl="1"/>
            <a:r>
              <a:rPr lang="en-US" sz="3000" dirty="0" smtClean="0"/>
              <a:t>D = m ÷ v</a:t>
            </a:r>
          </a:p>
          <a:p>
            <a:pPr lvl="1"/>
            <a:r>
              <a:rPr lang="en-US" sz="3000" dirty="0" smtClean="0"/>
              <a:t>D = </a:t>
            </a:r>
            <a:endParaRPr lang="en-US" sz="3000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IF….</a:t>
            </a:r>
            <a:endParaRPr lang="en-US" dirty="0"/>
          </a:p>
        </p:txBody>
      </p:sp>
      <p:sp>
        <p:nvSpPr>
          <p:cNvPr id="4" name="Heart 3"/>
          <p:cNvSpPr/>
          <p:nvPr/>
        </p:nvSpPr>
        <p:spPr>
          <a:xfrm>
            <a:off x="1676400" y="5029200"/>
            <a:ext cx="6096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676400" y="5257800"/>
            <a:ext cx="6096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02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849425"/>
              </p:ext>
            </p:extLst>
          </p:nvPr>
        </p:nvGraphicFramePr>
        <p:xfrm>
          <a:off x="198582" y="1752600"/>
          <a:ext cx="8716818" cy="4679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4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92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What the Principle </a:t>
                      </a:r>
                      <a:r>
                        <a:rPr lang="en-US" sz="1800" dirty="0" smtClean="0">
                          <a:effectLst/>
                        </a:rPr>
                        <a:t>Says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What the Principle </a:t>
                      </a:r>
                      <a:r>
                        <a:rPr lang="en-US" sz="1800" b="0" dirty="0" smtClean="0">
                          <a:effectLst/>
                        </a:rPr>
                        <a:t>Means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How I know the Principle is </a:t>
                      </a:r>
                      <a:r>
                        <a:rPr lang="en-US" sz="1800" dirty="0" smtClean="0">
                          <a:effectLst/>
                        </a:rPr>
                        <a:t>True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96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96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96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Density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133599"/>
            <a:ext cx="222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/>
                <a:ea typeface="Times New Roman"/>
              </a:rPr>
              <a:t>(the BLAH, BLAH words)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2193240"/>
            <a:ext cx="2727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/>
                <a:ea typeface="Times New Roman"/>
              </a:rPr>
              <a:t>(translate to your 7</a:t>
            </a:r>
            <a:r>
              <a:rPr lang="en-US" sz="1400" baseline="30000" dirty="0">
                <a:latin typeface="Times New Roman"/>
                <a:ea typeface="Times New Roman"/>
              </a:rPr>
              <a:t>th</a:t>
            </a:r>
            <a:r>
              <a:rPr lang="en-US" sz="1400" dirty="0">
                <a:latin typeface="Times New Roman"/>
                <a:ea typeface="Times New Roman"/>
              </a:rPr>
              <a:t> grade words)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1200" y="2143991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/>
                <a:ea typeface="Times New Roman"/>
              </a:rPr>
              <a:t>(give an example of proof!)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3291" y="2590800"/>
            <a:ext cx="2225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 add more mass to the same volume, it is more dense!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6364" y="39624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 add the same mass to less volume, it is more dense!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4073" y="51308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Just because something has more mass, doesn’t mean it’s more dense!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72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SLG_SolidBehavior_sx5451a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33528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SLG_LiquidBehavior_sx5475b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657600"/>
            <a:ext cx="3276600" cy="254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1524000" y="1752600"/>
            <a:ext cx="6324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en-US" sz="2800"/>
              <a:t>More dense = more particles</a:t>
            </a:r>
          </a:p>
          <a:p>
            <a:pPr lvl="1"/>
            <a:r>
              <a:rPr lang="en-US" sz="2800"/>
              <a:t>Less dense = less particles</a:t>
            </a:r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3505200" y="669925"/>
            <a:ext cx="20478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Density</a:t>
            </a:r>
          </a:p>
        </p:txBody>
      </p:sp>
    </p:spTree>
    <p:extLst>
      <p:ext uri="{BB962C8B-B14F-4D97-AF65-F5344CB8AC3E}">
        <p14:creationId xmlns:p14="http://schemas.microsoft.com/office/powerpoint/2010/main" val="33740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1096</TotalTime>
  <Words>657</Words>
  <Application>Microsoft Office PowerPoint</Application>
  <PresentationFormat>On-screen Show (4:3)</PresentationFormat>
  <Paragraphs>129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Medium</vt:lpstr>
      <vt:lpstr>Times New Roman</vt:lpstr>
      <vt:lpstr>Wingdings</vt:lpstr>
      <vt:lpstr>Wingdings 2</vt:lpstr>
      <vt:lpstr>Grid</vt:lpstr>
      <vt:lpstr>Diving deeper into density</vt:lpstr>
      <vt:lpstr>Density by the book:</vt:lpstr>
      <vt:lpstr>Density by the book:</vt:lpstr>
      <vt:lpstr>So, what does that mean?</vt:lpstr>
      <vt:lpstr>Break it down!</vt:lpstr>
      <vt:lpstr>Let’s talk math!</vt:lpstr>
      <vt:lpstr>IF….</vt:lpstr>
      <vt:lpstr>Principles of Density</vt:lpstr>
      <vt:lpstr>PowerPoint Presentation</vt:lpstr>
      <vt:lpstr>Comparing liquids</vt:lpstr>
      <vt:lpstr>Consider this: the Density of pure water = 1.0 g/ml</vt:lpstr>
      <vt:lpstr>Try Your own</vt:lpstr>
      <vt:lpstr>Comparing densities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Diving deeper into density</dc:title>
  <dc:creator>Windows User</dc:creator>
  <cp:lastModifiedBy>Pysher, Richard</cp:lastModifiedBy>
  <cp:revision>17</cp:revision>
  <cp:lastPrinted>2016-08-08T14:57:26Z</cp:lastPrinted>
  <dcterms:created xsi:type="dcterms:W3CDTF">2013-08-07T17:31:15Z</dcterms:created>
  <dcterms:modified xsi:type="dcterms:W3CDTF">2017-08-11T23:20:52Z</dcterms:modified>
</cp:coreProperties>
</file>